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ontserrat Bold" charset="1" panose="00000800000000000000"/>
      <p:regular r:id="rId12"/>
    </p:embeddedFont>
    <p:embeddedFont>
      <p:font typeface="Montserrat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27499" y="2345609"/>
            <a:ext cx="12633002" cy="483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2"/>
              </a:lnSpc>
            </a:pPr>
            <a:r>
              <a:rPr lang="en-US" b="true" sz="12206" spc="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SISTEMAS DE ARCHIVOS EN LA NUBE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3839" y="532580"/>
            <a:ext cx="14645201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 SON LOS SISTEMAS DE ARCHIVOS EN LA NUBE?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23576" y="5514865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8" y="0"/>
                </a:lnTo>
                <a:lnTo>
                  <a:pt x="4697438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399" y="3370165"/>
            <a:ext cx="18196601" cy="5630273"/>
            <a:chOff x="0" y="0"/>
            <a:chExt cx="4792520" cy="14828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92520" cy="1482870"/>
            </a:xfrm>
            <a:custGeom>
              <a:avLst/>
              <a:gdLst/>
              <a:ahLst/>
              <a:cxnLst/>
              <a:rect r="r" b="b" t="t" l="l"/>
              <a:pathLst>
                <a:path h="1482870" w="4792520">
                  <a:moveTo>
                    <a:pt x="8509" y="0"/>
                  </a:moveTo>
                  <a:lnTo>
                    <a:pt x="4784011" y="0"/>
                  </a:lnTo>
                  <a:cubicBezTo>
                    <a:pt x="4788710" y="0"/>
                    <a:pt x="4792520" y="3810"/>
                    <a:pt x="4792520" y="8509"/>
                  </a:cubicBezTo>
                  <a:lnTo>
                    <a:pt x="4792520" y="1474361"/>
                  </a:lnTo>
                  <a:cubicBezTo>
                    <a:pt x="4792520" y="1479061"/>
                    <a:pt x="4788710" y="1482870"/>
                    <a:pt x="4784011" y="1482870"/>
                  </a:cubicBezTo>
                  <a:lnTo>
                    <a:pt x="8509" y="1482870"/>
                  </a:lnTo>
                  <a:cubicBezTo>
                    <a:pt x="3810" y="1482870"/>
                    <a:pt x="0" y="1479061"/>
                    <a:pt x="0" y="1474361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close/>
                </a:path>
              </a:pathLst>
            </a:custGeom>
            <a:solidFill>
              <a:srgbClr val="48699F">
                <a:alpha val="3764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792520" cy="15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6880" y="172534"/>
            <a:ext cx="3511008" cy="3072132"/>
          </a:xfrm>
          <a:custGeom>
            <a:avLst/>
            <a:gdLst/>
            <a:ahLst/>
            <a:cxnLst/>
            <a:rect r="r" b="b" t="t" l="l"/>
            <a:pathLst>
              <a:path h="3072132" w="3511008">
                <a:moveTo>
                  <a:pt x="0" y="0"/>
                </a:moveTo>
                <a:lnTo>
                  <a:pt x="3511008" y="0"/>
                </a:lnTo>
                <a:lnTo>
                  <a:pt x="3511008" y="3072132"/>
                </a:lnTo>
                <a:lnTo>
                  <a:pt x="0" y="3072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657814" y="5514865"/>
            <a:ext cx="3630186" cy="314011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-116335" y="4378739"/>
            <a:ext cx="18305869" cy="378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b="true" sz="30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Definición: </a:t>
            </a:r>
          </a:p>
          <a:p>
            <a:pPr algn="l">
              <a:lnSpc>
                <a:spcPts val="4324"/>
              </a:lnSpc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</a:t>
            </a: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Servicios que permiten almacenar, acceder y compartir archivos a través de internet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b="true" sz="30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Características principales:</a:t>
            </a:r>
          </a:p>
          <a:p>
            <a:pPr algn="l" marL="1333692" indent="-444564" lvl="2">
              <a:lnSpc>
                <a:spcPts val="4324"/>
              </a:lnSpc>
              <a:buFont typeface="Arial"/>
              <a:buChar char="⚬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Accesibilidad desde cualquier dispositivo con conexión a internet</a:t>
            </a:r>
          </a:p>
          <a:p>
            <a:pPr algn="l" marL="1333692" indent="-444564" lvl="2">
              <a:lnSpc>
                <a:spcPts val="4324"/>
              </a:lnSpc>
              <a:buFont typeface="Arial"/>
              <a:buChar char="⚬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Sincronización automática de archivos</a:t>
            </a:r>
          </a:p>
          <a:p>
            <a:pPr algn="l" marL="1333692" indent="-444564" lvl="2">
              <a:lnSpc>
                <a:spcPts val="4324"/>
              </a:lnSpc>
              <a:buFont typeface="Arial"/>
              <a:buChar char="⚬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Almacenamiento remoto en servidores de proveedores de servicios</a:t>
            </a:r>
          </a:p>
          <a:p>
            <a:pPr algn="l">
              <a:lnSpc>
                <a:spcPts val="432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7094" y="904875"/>
            <a:ext cx="1464520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VENTAJAS Y DESVENTAJAS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23576" y="5514865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8" y="0"/>
                </a:lnTo>
                <a:lnTo>
                  <a:pt x="4697438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6256" y="2328363"/>
            <a:ext cx="14966039" cy="6628583"/>
            <a:chOff x="0" y="0"/>
            <a:chExt cx="3941673" cy="1745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41673" cy="1745799"/>
            </a:xfrm>
            <a:custGeom>
              <a:avLst/>
              <a:gdLst/>
              <a:ahLst/>
              <a:cxnLst/>
              <a:rect r="r" b="b" t="t" l="l"/>
              <a:pathLst>
                <a:path h="1745799" w="3941673">
                  <a:moveTo>
                    <a:pt x="10346" y="0"/>
                  </a:moveTo>
                  <a:lnTo>
                    <a:pt x="3931327" y="0"/>
                  </a:lnTo>
                  <a:cubicBezTo>
                    <a:pt x="3937041" y="0"/>
                    <a:pt x="3941673" y="4632"/>
                    <a:pt x="3941673" y="10346"/>
                  </a:cubicBezTo>
                  <a:lnTo>
                    <a:pt x="3941673" y="1735453"/>
                  </a:lnTo>
                  <a:cubicBezTo>
                    <a:pt x="3941673" y="1738197"/>
                    <a:pt x="3940583" y="1740829"/>
                    <a:pt x="3938643" y="1742769"/>
                  </a:cubicBezTo>
                  <a:cubicBezTo>
                    <a:pt x="3936702" y="1744709"/>
                    <a:pt x="3934071" y="1745799"/>
                    <a:pt x="3931327" y="1745799"/>
                  </a:cubicBezTo>
                  <a:lnTo>
                    <a:pt x="10346" y="1745799"/>
                  </a:lnTo>
                  <a:cubicBezTo>
                    <a:pt x="4632" y="1745799"/>
                    <a:pt x="0" y="1741167"/>
                    <a:pt x="0" y="1735453"/>
                  </a:cubicBezTo>
                  <a:lnTo>
                    <a:pt x="0" y="10346"/>
                  </a:lnTo>
                  <a:cubicBezTo>
                    <a:pt x="0" y="4632"/>
                    <a:pt x="4632" y="0"/>
                    <a:pt x="10346" y="0"/>
                  </a:cubicBezTo>
                  <a:close/>
                </a:path>
              </a:pathLst>
            </a:custGeom>
            <a:solidFill>
              <a:srgbClr val="48699F">
                <a:alpha val="3764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41673" cy="178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917784" y="2945812"/>
            <a:ext cx="2647155" cy="2428765"/>
          </a:xfrm>
          <a:custGeom>
            <a:avLst/>
            <a:gdLst/>
            <a:ahLst/>
            <a:cxnLst/>
            <a:rect r="r" b="b" t="t" l="l"/>
            <a:pathLst>
              <a:path h="2428765" w="2647155">
                <a:moveTo>
                  <a:pt x="0" y="0"/>
                </a:moveTo>
                <a:lnTo>
                  <a:pt x="2647156" y="0"/>
                </a:lnTo>
                <a:lnTo>
                  <a:pt x="2647156" y="2428765"/>
                </a:lnTo>
                <a:lnTo>
                  <a:pt x="0" y="2428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25997" y="6320773"/>
            <a:ext cx="2539225" cy="2288477"/>
          </a:xfrm>
          <a:custGeom>
            <a:avLst/>
            <a:gdLst/>
            <a:ahLst/>
            <a:cxnLst/>
            <a:rect r="r" b="b" t="t" l="l"/>
            <a:pathLst>
              <a:path h="2288477" w="2539225">
                <a:moveTo>
                  <a:pt x="0" y="0"/>
                </a:moveTo>
                <a:lnTo>
                  <a:pt x="2539226" y="0"/>
                </a:lnTo>
                <a:lnTo>
                  <a:pt x="2539226" y="2288477"/>
                </a:lnTo>
                <a:lnTo>
                  <a:pt x="0" y="2288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27094" y="2503501"/>
            <a:ext cx="18305869" cy="324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Ventajas: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espaldo automático de datos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Reducción de costos en infraestructura local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</a:t>
            </a: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cilidad para compartir y colaborar en archivos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</a:t>
            </a: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alabilidad según necesidades</a:t>
            </a:r>
          </a:p>
          <a:p>
            <a:pPr algn="l">
              <a:lnSpc>
                <a:spcPts val="432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27094" y="6254098"/>
            <a:ext cx="18305869" cy="2702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Desventajas: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Dependencia de conexión a internet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Preocupaciones sobre privacidad y seguridad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Costos recurrentes por suscripción</a:t>
            </a:r>
          </a:p>
          <a:p>
            <a:pPr algn="l">
              <a:lnSpc>
                <a:spcPts val="432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024638" y="1272766"/>
            <a:ext cx="1464520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EJEMPLOS POPULARES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23576" y="5514865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8" y="0"/>
                </a:lnTo>
                <a:lnTo>
                  <a:pt x="4697438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399" y="3370165"/>
            <a:ext cx="17716590" cy="5630273"/>
            <a:chOff x="0" y="0"/>
            <a:chExt cx="4666098" cy="14828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6098" cy="1482870"/>
            </a:xfrm>
            <a:custGeom>
              <a:avLst/>
              <a:gdLst/>
              <a:ahLst/>
              <a:cxnLst/>
              <a:rect r="r" b="b" t="t" l="l"/>
              <a:pathLst>
                <a:path h="1482870" w="4666098">
                  <a:moveTo>
                    <a:pt x="8740" y="0"/>
                  </a:moveTo>
                  <a:lnTo>
                    <a:pt x="4657358" y="0"/>
                  </a:lnTo>
                  <a:cubicBezTo>
                    <a:pt x="4662185" y="0"/>
                    <a:pt x="4666098" y="3913"/>
                    <a:pt x="4666098" y="8740"/>
                  </a:cubicBezTo>
                  <a:lnTo>
                    <a:pt x="4666098" y="1474131"/>
                  </a:lnTo>
                  <a:cubicBezTo>
                    <a:pt x="4666098" y="1478957"/>
                    <a:pt x="4662185" y="1482870"/>
                    <a:pt x="4657358" y="1482870"/>
                  </a:cubicBezTo>
                  <a:lnTo>
                    <a:pt x="8740" y="1482870"/>
                  </a:lnTo>
                  <a:cubicBezTo>
                    <a:pt x="3913" y="1482870"/>
                    <a:pt x="0" y="1478957"/>
                    <a:pt x="0" y="1474131"/>
                  </a:cubicBezTo>
                  <a:lnTo>
                    <a:pt x="0" y="8740"/>
                  </a:lnTo>
                  <a:cubicBezTo>
                    <a:pt x="0" y="3913"/>
                    <a:pt x="3913" y="0"/>
                    <a:pt x="8740" y="0"/>
                  </a:cubicBezTo>
                  <a:close/>
                </a:path>
              </a:pathLst>
            </a:custGeom>
            <a:solidFill>
              <a:srgbClr val="48699F">
                <a:alpha val="3764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6098" cy="15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316974" y="579035"/>
            <a:ext cx="2606027" cy="2606027"/>
          </a:xfrm>
          <a:custGeom>
            <a:avLst/>
            <a:gdLst/>
            <a:ahLst/>
            <a:cxnLst/>
            <a:rect r="r" b="b" t="t" l="l"/>
            <a:pathLst>
              <a:path h="2606027" w="2606027">
                <a:moveTo>
                  <a:pt x="0" y="0"/>
                </a:moveTo>
                <a:lnTo>
                  <a:pt x="2606027" y="0"/>
                </a:lnTo>
                <a:lnTo>
                  <a:pt x="2606027" y="2606027"/>
                </a:lnTo>
                <a:lnTo>
                  <a:pt x="0" y="26060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17550" y="579035"/>
            <a:ext cx="2606027" cy="2606027"/>
          </a:xfrm>
          <a:custGeom>
            <a:avLst/>
            <a:gdLst/>
            <a:ahLst/>
            <a:cxnLst/>
            <a:rect r="r" b="b" t="t" l="l"/>
            <a:pathLst>
              <a:path h="2606027" w="2606027">
                <a:moveTo>
                  <a:pt x="0" y="0"/>
                </a:moveTo>
                <a:lnTo>
                  <a:pt x="2606026" y="0"/>
                </a:lnTo>
                <a:lnTo>
                  <a:pt x="2606026" y="2606027"/>
                </a:lnTo>
                <a:lnTo>
                  <a:pt x="0" y="26060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024" y="4182794"/>
            <a:ext cx="18305869" cy="433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b="true" sz="30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Principales servicios: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Drive: Integración con suite de Google, 15GB gratuitos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Dropbox: Pionero en sincronización, interfaz simple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OneDrive: Integración con Microsoft Office, colaboración en tiempo real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iCloud: Ecosistema Apple, sincronización entre dispositivos iOS/macOS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b="true" sz="30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Usos comunes: 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Respaldo de datos, colaboración en equipo, acceso remoto a archivos importantes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9" y="146016"/>
            <a:ext cx="14645201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SISTEMAS DE ALMACENAMIENTO BASADOS EN OBJETOS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23576" y="5514865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8" y="0"/>
                </a:lnTo>
                <a:lnTo>
                  <a:pt x="4697438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399" y="3370165"/>
            <a:ext cx="17716590" cy="5630273"/>
            <a:chOff x="0" y="0"/>
            <a:chExt cx="4666098" cy="14828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6098" cy="1482870"/>
            </a:xfrm>
            <a:custGeom>
              <a:avLst/>
              <a:gdLst/>
              <a:ahLst/>
              <a:cxnLst/>
              <a:rect r="r" b="b" t="t" l="l"/>
              <a:pathLst>
                <a:path h="1482870" w="4666098">
                  <a:moveTo>
                    <a:pt x="8740" y="0"/>
                  </a:moveTo>
                  <a:lnTo>
                    <a:pt x="4657358" y="0"/>
                  </a:lnTo>
                  <a:cubicBezTo>
                    <a:pt x="4662185" y="0"/>
                    <a:pt x="4666098" y="3913"/>
                    <a:pt x="4666098" y="8740"/>
                  </a:cubicBezTo>
                  <a:lnTo>
                    <a:pt x="4666098" y="1474131"/>
                  </a:lnTo>
                  <a:cubicBezTo>
                    <a:pt x="4666098" y="1478957"/>
                    <a:pt x="4662185" y="1482870"/>
                    <a:pt x="4657358" y="1482870"/>
                  </a:cubicBezTo>
                  <a:lnTo>
                    <a:pt x="8740" y="1482870"/>
                  </a:lnTo>
                  <a:cubicBezTo>
                    <a:pt x="3913" y="1482870"/>
                    <a:pt x="0" y="1478957"/>
                    <a:pt x="0" y="1474131"/>
                  </a:cubicBezTo>
                  <a:lnTo>
                    <a:pt x="0" y="8740"/>
                  </a:lnTo>
                  <a:cubicBezTo>
                    <a:pt x="0" y="3913"/>
                    <a:pt x="3913" y="0"/>
                    <a:pt x="8740" y="0"/>
                  </a:cubicBezTo>
                  <a:close/>
                </a:path>
              </a:pathLst>
            </a:custGeom>
            <a:solidFill>
              <a:srgbClr val="48699F">
                <a:alpha val="3764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6098" cy="15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92411" y="3868586"/>
            <a:ext cx="16503179" cy="48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Definición: 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Arquitectura que administra datos como objetos independientes con metadatos y un identificador único</a:t>
            </a:r>
          </a:p>
          <a:p>
            <a:pPr algn="l">
              <a:lnSpc>
                <a:spcPts val="4324"/>
              </a:lnSpc>
            </a:pPr>
            <a:r>
              <a:rPr lang="en-US" sz="308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Características principales: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 no estructurados en jerarquías de carpetas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Escalabilidad masiva y horizontal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Metadatos enriquecidos y personalizables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Acceso mediante APIs y HTTP/HTTPS</a:t>
            </a:r>
          </a:p>
          <a:p>
            <a:pPr algn="l">
              <a:lnSpc>
                <a:spcPts val="4324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736600" y="126970"/>
            <a:ext cx="3684522" cy="3808291"/>
          </a:xfrm>
          <a:custGeom>
            <a:avLst/>
            <a:gdLst/>
            <a:ahLst/>
            <a:cxnLst/>
            <a:rect r="r" b="b" t="t" l="l"/>
            <a:pathLst>
              <a:path h="3808291" w="3684522">
                <a:moveTo>
                  <a:pt x="0" y="0"/>
                </a:moveTo>
                <a:lnTo>
                  <a:pt x="3684522" y="0"/>
                </a:lnTo>
                <a:lnTo>
                  <a:pt x="3684522" y="3808291"/>
                </a:lnTo>
                <a:lnTo>
                  <a:pt x="0" y="38082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79064" y="5769593"/>
            <a:ext cx="2828925" cy="4114800"/>
          </a:xfrm>
          <a:custGeom>
            <a:avLst/>
            <a:gdLst/>
            <a:ahLst/>
            <a:cxnLst/>
            <a:rect r="r" b="b" t="t" l="l"/>
            <a:pathLst>
              <a:path h="4114800" w="2828925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9" y="317041"/>
            <a:ext cx="14645201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VENTAJAS Y APLICACIONES DE SISTEMAS BASADOS EN OBJETOS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923576" y="5514865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8" y="0"/>
                </a:lnTo>
                <a:lnTo>
                  <a:pt x="4697438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399" y="3370165"/>
            <a:ext cx="18196601" cy="5630273"/>
            <a:chOff x="0" y="0"/>
            <a:chExt cx="4792520" cy="14828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92520" cy="1482870"/>
            </a:xfrm>
            <a:custGeom>
              <a:avLst/>
              <a:gdLst/>
              <a:ahLst/>
              <a:cxnLst/>
              <a:rect r="r" b="b" t="t" l="l"/>
              <a:pathLst>
                <a:path h="1482870" w="4792520">
                  <a:moveTo>
                    <a:pt x="8509" y="0"/>
                  </a:moveTo>
                  <a:lnTo>
                    <a:pt x="4784011" y="0"/>
                  </a:lnTo>
                  <a:cubicBezTo>
                    <a:pt x="4788710" y="0"/>
                    <a:pt x="4792520" y="3810"/>
                    <a:pt x="4792520" y="8509"/>
                  </a:cubicBezTo>
                  <a:lnTo>
                    <a:pt x="4792520" y="1474361"/>
                  </a:lnTo>
                  <a:cubicBezTo>
                    <a:pt x="4792520" y="1479061"/>
                    <a:pt x="4788710" y="1482870"/>
                    <a:pt x="4784011" y="1482870"/>
                  </a:cubicBezTo>
                  <a:lnTo>
                    <a:pt x="8509" y="1482870"/>
                  </a:lnTo>
                  <a:cubicBezTo>
                    <a:pt x="3810" y="1482870"/>
                    <a:pt x="0" y="1479061"/>
                    <a:pt x="0" y="1474361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close/>
                </a:path>
              </a:pathLst>
            </a:custGeom>
            <a:solidFill>
              <a:srgbClr val="48699F">
                <a:alpha val="3764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792520" cy="1520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399" y="3457799"/>
            <a:ext cx="18305869" cy="541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Ventajas: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eal para grandes volúmenes de datos no estructurados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Mayo</a:t>
            </a: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 flexibilidad en metadatos personalizados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Mejor rendimiento para acceso distribuido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Optimizados para almacenamiento a largo plazo</a:t>
            </a:r>
          </a:p>
          <a:p>
            <a:pPr algn="l">
              <a:lnSpc>
                <a:spcPts val="4324"/>
              </a:lnSpc>
            </a:pPr>
            <a:r>
              <a:rPr lang="en-US" sz="308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Aplicaciones comunes: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Almacenamiento de contenido multimedia (fotos, videos)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Respaldos y archivos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Análisis de big data</a:t>
            </a:r>
          </a:p>
          <a:p>
            <a:pPr algn="l" marL="666846" indent="-333423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Aplicaciones web y móviles con almacenamiento de contenido generado por usuarios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92913" y="2544483"/>
            <a:ext cx="4775694" cy="5198034"/>
          </a:xfrm>
          <a:custGeom>
            <a:avLst/>
            <a:gdLst/>
            <a:ahLst/>
            <a:cxnLst/>
            <a:rect r="r" b="b" t="t" l="l"/>
            <a:pathLst>
              <a:path h="5198034" w="4775694">
                <a:moveTo>
                  <a:pt x="0" y="0"/>
                </a:moveTo>
                <a:lnTo>
                  <a:pt x="4775694" y="0"/>
                </a:lnTo>
                <a:lnTo>
                  <a:pt x="4775694" y="5198034"/>
                </a:lnTo>
                <a:lnTo>
                  <a:pt x="0" y="5198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DAGjhB18HNQ</dc:identifier>
  <dcterms:modified xsi:type="dcterms:W3CDTF">2011-08-01T06:04:30Z</dcterms:modified>
  <cp:revision>1</cp:revision>
  <dc:title>Diapositiva 1: ¿Qué son los Sistemas de Archivos en la Nube? Definición: Servicios que permiten almacenar, acceder y compartir archivos a través de internet Características principales: Accesibilidad desde cualquier dispositivo con conexión a internet</dc:title>
</cp:coreProperties>
</file>